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89" r:id="rId4"/>
    <p:sldId id="320" r:id="rId5"/>
    <p:sldId id="329" r:id="rId6"/>
    <p:sldId id="321" r:id="rId7"/>
    <p:sldId id="322" r:id="rId8"/>
    <p:sldId id="323" r:id="rId9"/>
    <p:sldId id="324" r:id="rId10"/>
    <p:sldId id="326" r:id="rId11"/>
    <p:sldId id="28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9EFF29"/>
    <a:srgbClr val="003635"/>
    <a:srgbClr val="FF0D97"/>
    <a:srgbClr val="0000CC"/>
    <a:srgbClr val="C80064"/>
    <a:srgbClr val="C33A1F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59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842" y="505546"/>
            <a:ext cx="5599928" cy="5785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Toleranslar</a:t>
            </a:r>
          </a:p>
        </p:txBody>
      </p:sp>
      <p:pic>
        <p:nvPicPr>
          <p:cNvPr id="5" name="Picture 2" descr="autocad 2020 logo png ile ilgili görsel sonucu">
            <a:extLst>
              <a:ext uri="{FF2B5EF4-FFF2-40B4-BE49-F238E27FC236}">
                <a16:creationId xmlns:a16="http://schemas.microsoft.com/office/drawing/2014/main" id="{E56A60B3-FF3E-4F04-91C4-23B0A7FC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01152" y="102648"/>
            <a:ext cx="2565260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F9F39C1-8E2D-44F8-AC0D-8C7D3977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0"/>
          <a:stretch/>
        </p:blipFill>
        <p:spPr bwMode="auto">
          <a:xfrm>
            <a:off x="1908349" y="1432889"/>
            <a:ext cx="1606376" cy="19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47815EB-C735-4970-B2A0-2CEB92E41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5" y="4315250"/>
            <a:ext cx="947358" cy="774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36DF6-4EE8-4177-BB4D-FB8B859AF9A6}"/>
              </a:ext>
            </a:extLst>
          </p:cNvPr>
          <p:cNvSpPr txBox="1">
            <a:spLocks/>
          </p:cNvSpPr>
          <p:nvPr/>
        </p:nvSpPr>
        <p:spPr>
          <a:xfrm>
            <a:off x="7120577" y="4413175"/>
            <a:ext cx="2278488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Ahmet SAN</a:t>
            </a:r>
          </a:p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EC19203-703A-7009-A916-8BE022A71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138" y="1145098"/>
            <a:ext cx="3725208" cy="24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06D2-6C7B-F922-77CB-E563E0204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D8D609B-2D59-846D-19D1-DFD6AF4BA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C8217EE-44F9-2B26-24EF-483DCDFFB03C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Toleranslar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335C405-48BC-385A-D116-460F20018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DB39BB-4E08-6C3C-5014-A7B93B41951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1BA29BD-5E3D-FBE9-14CB-22C8F8731140}"/>
              </a:ext>
            </a:extLst>
          </p:cNvPr>
          <p:cNvSpPr txBox="1"/>
          <p:nvPr/>
        </p:nvSpPr>
        <p:spPr>
          <a:xfrm>
            <a:off x="2558934" y="4595939"/>
            <a:ext cx="282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Standart tolerans tablosu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E6AC26C-4FD9-1AEE-660C-0992D63CF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679" y="76234"/>
            <a:ext cx="3463466" cy="45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7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Yüzey İşleme İşaretleri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2" y="2040640"/>
            <a:ext cx="2293905" cy="18750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3308894" y="4244622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098" name="Picture 2" descr="ahmet san karamürsel ile ilgili görsel sonucu">
            <a:extLst>
              <a:ext uri="{FF2B5EF4-FFF2-40B4-BE49-F238E27FC236}">
                <a16:creationId xmlns:a16="http://schemas.microsoft.com/office/drawing/2014/main" id="{A97F1104-1B71-4F0A-A2A4-4D8B41A6C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-84" r="51660" b="50464"/>
          <a:stretch/>
        </p:blipFill>
        <p:spPr bwMode="auto">
          <a:xfrm>
            <a:off x="3618088" y="1701012"/>
            <a:ext cx="1907823" cy="237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575A22-5426-407A-BD25-DB2E26322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" y="1587444"/>
            <a:ext cx="2351263" cy="24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7CAFDAB-0E4C-446E-AF43-4E7E3252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239" y="2901955"/>
            <a:ext cx="4834188" cy="181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Ölçülere tolerans ekleme yapım resimleri için en gerekli unsurlardan bir tanesidir. Üretimde kullanılan her ölçü hiçbir zaman tam istenen ölçüye göre sıfır ölçü olamaz mutlaka yüze, binde,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onbinde</a:t>
            </a:r>
            <a:r>
              <a:rPr lang="tr-TR" sz="1500" b="1" dirty="0">
                <a:latin typeface="Verdana" pitchFamily="34" charset="0"/>
                <a:cs typeface="Arial" charset="0"/>
              </a:rPr>
              <a:t> bir sapmalar olacaktır bu nedenle ölçülere tek tek yada genel bir tolerans verilmesi gerekir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512464-A4DC-4C70-B3E7-306AFF80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C35BA-3EE8-4382-9855-A918B3C7003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58F1133-C09A-BA94-D34A-32EFEA29A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186" y="430881"/>
            <a:ext cx="6992912" cy="15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C59D4-35C1-6740-04E5-A27BEA34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4A10BE5-2452-97A3-E67B-7B8B682FFC30}"/>
              </a:ext>
            </a:extLst>
          </p:cNvPr>
          <p:cNvSpPr txBox="1"/>
          <p:nvPr/>
        </p:nvSpPr>
        <p:spPr>
          <a:xfrm>
            <a:off x="-127375" y="1503440"/>
            <a:ext cx="9009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Toleranslar ya ölçünün yanına artı eksi aralığı yazılır yada tolerans tablosundan bakılarak sembolleri kullanılır. </a:t>
            </a:r>
          </a:p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Yapım resmine genel tolerans da verilebilir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77404BD-C96F-EE03-5466-A493F289D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A1F597-B7F0-58BA-EE29-DE4871C3D9CE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Toleranslar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D2DB906-DED2-234C-062A-B4366AE6A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76FA97D-DC29-FAC2-473E-332D424B04D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C728E04-BF71-0863-23C8-F56F10F6D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68" y="2360717"/>
            <a:ext cx="4082032" cy="2524478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FFBB067A-2C73-F714-458E-4A71BFAEA320}"/>
              </a:ext>
            </a:extLst>
          </p:cNvPr>
          <p:cNvSpPr txBox="1"/>
          <p:nvPr/>
        </p:nvSpPr>
        <p:spPr>
          <a:xfrm>
            <a:off x="5096656" y="2473377"/>
            <a:ext cx="3402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 resimde 100 ölüsünün yanına artı eksi 0.05 yazılmıştır bunun anlamı ölçü imalatta 99.95-100.05 arasında üretilirse parça doğru demektir. Aksi halde parça hatalı üretilmiştir</a:t>
            </a:r>
          </a:p>
        </p:txBody>
      </p:sp>
    </p:spTree>
    <p:extLst>
      <p:ext uri="{BB962C8B-B14F-4D97-AF65-F5344CB8AC3E}">
        <p14:creationId xmlns:p14="http://schemas.microsoft.com/office/powerpoint/2010/main" val="195289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F89D4-3C8A-3FF7-8ABD-C568C2D5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117C8480-3E9E-BC6D-03E9-66EC547733E8}"/>
              </a:ext>
            </a:extLst>
          </p:cNvPr>
          <p:cNvSpPr txBox="1"/>
          <p:nvPr/>
        </p:nvSpPr>
        <p:spPr>
          <a:xfrm>
            <a:off x="-127375" y="1503440"/>
            <a:ext cx="90099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err="1"/>
              <a:t>Autocad</a:t>
            </a:r>
            <a:r>
              <a:rPr lang="tr-TR" sz="1600" dirty="0"/>
              <a:t> da ölçülerin yanına tolerans verebilmek için kendimize bir ölçü stili oluşturmamız gerekmektedir. Bu işlem şu şekilde yapılır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6D7D7C24-51F7-493F-2589-D86DA6BD3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7813C4-0833-07BA-8D81-7228BF93ECE5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Toleranslar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80E5E79-19DC-206E-8EAF-62A827FB6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9651167-55E2-183F-0DC4-D9E323ADBD85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F026A18-7AD0-4B4D-F253-3183C13CB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18" y="2263607"/>
            <a:ext cx="5599928" cy="208213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68D1E68-64DE-808F-E713-FA4182B190BF}"/>
              </a:ext>
            </a:extLst>
          </p:cNvPr>
          <p:cNvSpPr txBox="1"/>
          <p:nvPr/>
        </p:nvSpPr>
        <p:spPr>
          <a:xfrm>
            <a:off x="6258393" y="2473377"/>
            <a:ext cx="2241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Anotate</a:t>
            </a:r>
            <a:r>
              <a:rPr lang="tr-TR" dirty="0"/>
              <a:t> menüsü altındaki küçük oka basarak </a:t>
            </a:r>
            <a:r>
              <a:rPr lang="tr-TR" dirty="0" err="1"/>
              <a:t>dimension</a:t>
            </a:r>
            <a:r>
              <a:rPr lang="tr-TR" dirty="0"/>
              <a:t> </a:t>
            </a:r>
            <a:r>
              <a:rPr lang="tr-TR" dirty="0" err="1"/>
              <a:t>style</a:t>
            </a:r>
            <a:r>
              <a:rPr lang="tr-TR" dirty="0"/>
              <a:t> penceresi açılır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34A81A5F-E8EB-BA83-B358-1D086E130C9C}"/>
              </a:ext>
            </a:extLst>
          </p:cNvPr>
          <p:cNvCxnSpPr/>
          <p:nvPr/>
        </p:nvCxnSpPr>
        <p:spPr>
          <a:xfrm flipH="1" flipV="1">
            <a:off x="3830482" y="3136042"/>
            <a:ext cx="2615784" cy="1385096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0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ED2E-9B6F-C008-40F6-7611A8A9C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D18C943E-8B02-6A65-E181-0C8BA41E0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ED6384-377A-CFF9-C4DC-90AC6CADCE83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Toleranslar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D270C96-BA70-0C6C-7086-6EA6D86DE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21E7B4A-C511-4BC0-F9F9-412707523E9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6BC7603-7C0F-57B0-7D6B-A4873FD8AFE9}"/>
              </a:ext>
            </a:extLst>
          </p:cNvPr>
          <p:cNvSpPr txBox="1"/>
          <p:nvPr/>
        </p:nvSpPr>
        <p:spPr>
          <a:xfrm>
            <a:off x="5090206" y="2492263"/>
            <a:ext cx="3080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 pencerede New Butonuna basılır ve yeni oluşturulacak stile isim verilir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AF09FB-71B5-B93F-00F2-234D9183B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5" y="1716862"/>
            <a:ext cx="4353115" cy="2879077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32B21C62-4AB6-7FA2-DFD7-B8F7F9F1D441}"/>
              </a:ext>
            </a:extLst>
          </p:cNvPr>
          <p:cNvCxnSpPr>
            <a:cxnSpLocks/>
          </p:cNvCxnSpPr>
          <p:nvPr/>
        </p:nvCxnSpPr>
        <p:spPr>
          <a:xfrm flipH="1" flipV="1">
            <a:off x="4272197" y="2704181"/>
            <a:ext cx="2113613" cy="2037154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5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D16CA-21B8-F81F-298E-4C74F77B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85C2E9DB-0F43-929B-4AD2-8C21F0C14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0FAABE-86B4-FDAA-9AE3-7B7D900873BB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Toleranslar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EFC18A6-B463-1B6D-0070-959CA2B8C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05C6870-C825-826B-3E2D-F2992E425857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B300ECE-1515-370C-F6E1-8D2E7975BF5E}"/>
              </a:ext>
            </a:extLst>
          </p:cNvPr>
          <p:cNvSpPr txBox="1"/>
          <p:nvPr/>
        </p:nvSpPr>
        <p:spPr>
          <a:xfrm>
            <a:off x="104932" y="3949608"/>
            <a:ext cx="481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Çıkan penceredeki sekmelerden </a:t>
            </a:r>
            <a:r>
              <a:rPr lang="tr-TR" dirty="0" err="1"/>
              <a:t>Tolerance</a:t>
            </a:r>
            <a:r>
              <a:rPr lang="tr-TR" dirty="0"/>
              <a:t> sekmesine girilir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9D7452-30CD-BEC1-E6A5-2B8B6746C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48" y="1352516"/>
            <a:ext cx="3770843" cy="2114420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4FD16B0-1535-D8EC-8AD6-A62EC27F69C6}"/>
              </a:ext>
            </a:extLst>
          </p:cNvPr>
          <p:cNvCxnSpPr>
            <a:cxnSpLocks/>
          </p:cNvCxnSpPr>
          <p:nvPr/>
        </p:nvCxnSpPr>
        <p:spPr>
          <a:xfrm flipH="1" flipV="1">
            <a:off x="1128011" y="2006797"/>
            <a:ext cx="828205" cy="1760177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Resim 12">
            <a:extLst>
              <a:ext uri="{FF2B5EF4-FFF2-40B4-BE49-F238E27FC236}">
                <a16:creationId xmlns:a16="http://schemas.microsoft.com/office/drawing/2014/main" id="{02ABC2D8-4163-C2F5-3D08-2CCA7693D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785" y="1352516"/>
            <a:ext cx="3492200" cy="2978096"/>
          </a:xfrm>
          <a:prstGeom prst="rect">
            <a:avLst/>
          </a:prstGeom>
        </p:spPr>
      </p:pic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0CA37691-9076-B749-DAA2-A734B75F9FF7}"/>
              </a:ext>
            </a:extLst>
          </p:cNvPr>
          <p:cNvCxnSpPr>
            <a:cxnSpLocks/>
          </p:cNvCxnSpPr>
          <p:nvPr/>
        </p:nvCxnSpPr>
        <p:spPr>
          <a:xfrm flipV="1">
            <a:off x="5928641" y="1663908"/>
            <a:ext cx="1158314" cy="3221287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7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877F5-B2E2-DD84-D16A-DAF9538D5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3A804004-09DB-FE0A-39B7-6CC8733D3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395D32-70BA-CE33-F078-44F4572B9E36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Toleranslar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CF6AA23-B041-09E5-D8CA-63B04061A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77A191-DE9B-FB08-0898-CEEAE00D6D42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557E755-1996-8A29-1C88-BB36C5D4BBD5}"/>
              </a:ext>
            </a:extLst>
          </p:cNvPr>
          <p:cNvSpPr txBox="1"/>
          <p:nvPr/>
        </p:nvSpPr>
        <p:spPr>
          <a:xfrm>
            <a:off x="4852210" y="1587978"/>
            <a:ext cx="4164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 penceredeki 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Method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r>
              <a:rPr lang="tr-TR" dirty="0"/>
              <a:t> kısmından makine resmine en uygun tolerans sistemi olan </a:t>
            </a:r>
            <a:r>
              <a:rPr lang="tr-TR" dirty="0" err="1"/>
              <a:t>Symmetrical</a:t>
            </a:r>
            <a:r>
              <a:rPr lang="tr-TR" dirty="0"/>
              <a:t> seçilir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Procesion</a:t>
            </a:r>
            <a:r>
              <a:rPr lang="tr-TR" b="1" dirty="0">
                <a:solidFill>
                  <a:srgbClr val="FF0000"/>
                </a:solidFill>
              </a:rPr>
              <a:t> kısmına: </a:t>
            </a:r>
            <a:r>
              <a:rPr lang="tr-TR" dirty="0"/>
              <a:t>virgülden sonraki hane sayısı girilir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Upper</a:t>
            </a:r>
            <a:r>
              <a:rPr lang="tr-TR" b="1" dirty="0">
                <a:solidFill>
                  <a:srgbClr val="FF0000"/>
                </a:solidFill>
              </a:rPr>
              <a:t> Value Kısmına: </a:t>
            </a:r>
            <a:r>
              <a:rPr lang="tr-TR" dirty="0"/>
              <a:t>Üst Tolerans Ölçüsü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Lover</a:t>
            </a:r>
            <a:r>
              <a:rPr lang="tr-TR" b="1" dirty="0">
                <a:solidFill>
                  <a:srgbClr val="FF0000"/>
                </a:solidFill>
              </a:rPr>
              <a:t> Value Kısmına: </a:t>
            </a:r>
            <a:r>
              <a:rPr lang="tr-TR" dirty="0"/>
              <a:t>Alt Tolerans Ölçüsü girilir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DF9DCB1-0670-C73B-D832-D03677B7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1" y="1672643"/>
            <a:ext cx="3564762" cy="3039976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458823E6-CE54-72D2-B355-89DDE4125818}"/>
              </a:ext>
            </a:extLst>
          </p:cNvPr>
          <p:cNvCxnSpPr/>
          <p:nvPr/>
        </p:nvCxnSpPr>
        <p:spPr>
          <a:xfrm flipH="1" flipV="1">
            <a:off x="2236427" y="2723812"/>
            <a:ext cx="2615784" cy="1385096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71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0735-B950-20F8-690B-A71E2968B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960EEDC7-B4B2-1E67-03C4-07FB67DDD1A0}"/>
              </a:ext>
            </a:extLst>
          </p:cNvPr>
          <p:cNvSpPr txBox="1"/>
          <p:nvPr/>
        </p:nvSpPr>
        <p:spPr>
          <a:xfrm>
            <a:off x="-127375" y="1503440"/>
            <a:ext cx="90099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Oluşturulan ölçülendirme stili kullanılarak ölçülendirme yapıldığında ölçülendirme aşağıdaki şekilde olacaktır 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1D4A2CFE-781B-77D4-43FD-7B79B182A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70C7AD-93C2-0FD5-BFD8-CDCB69E729A2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Toleranslar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E1460AD-670F-59CF-C473-AF345E1DB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BA38C1D-A8FE-009F-036B-EF1EDD37D7D4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BC1CEA-2D29-88A5-F957-A054A4557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224" y="2088215"/>
            <a:ext cx="4577800" cy="25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332FA-F575-467B-ADDA-7519869B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3ED2C797-782D-51A5-61B1-FCBE4801C4CE}"/>
              </a:ext>
            </a:extLst>
          </p:cNvPr>
          <p:cNvSpPr txBox="1"/>
          <p:nvPr/>
        </p:nvSpPr>
        <p:spPr>
          <a:xfrm>
            <a:off x="-127375" y="1503440"/>
            <a:ext cx="9009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err="1"/>
              <a:t>Ayırca</a:t>
            </a:r>
            <a:r>
              <a:rPr lang="tr-TR" sz="1600" dirty="0"/>
              <a:t> geçmeler (sıkı geçme, hareketli geçme gibi) yada rulman montajında kullanılan standart tolerans tablosundan bakılarak ölçülendirme yapılabilir. Bu işlem normal ölçülendirme yapılıp ölçü üzerine tıklanıp gerekli harf ve semboller yerleştirilerek yapılabilir 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70707BF0-ADAD-BE83-5BA7-B2BB93CC5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02BF9A-AD96-7041-7B33-E10D0F444684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Toleranslar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318BA7D-6CA2-52FE-34C6-72B0220A1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413BC19-E400-B8C3-DDB2-23D30064604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BDC07A1-FF26-3BF1-193A-02ECD4945917}"/>
              </a:ext>
            </a:extLst>
          </p:cNvPr>
          <p:cNvSpPr txBox="1"/>
          <p:nvPr/>
        </p:nvSpPr>
        <p:spPr>
          <a:xfrm>
            <a:off x="4703402" y="3426762"/>
            <a:ext cx="349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Tolerans tablosu kullanılarak yapılan ölçülendirmede resmin </a:t>
            </a:r>
            <a:r>
              <a:rPr lang="tr-TR" dirty="0" err="1"/>
              <a:t>ugun</a:t>
            </a:r>
            <a:r>
              <a:rPr lang="tr-TR" dirty="0"/>
              <a:t> bir yerine toleransların simgelerinin yanına ölçü değerleri de yazılmalıdır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00D0249-DFD7-DAB1-FA34-CB8980DD8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62" y="2334437"/>
            <a:ext cx="3352800" cy="25050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30FA455-990D-E2B6-BFE7-C87AD673A2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7530"/>
          <a:stretch/>
        </p:blipFill>
        <p:spPr>
          <a:xfrm>
            <a:off x="4703402" y="2254604"/>
            <a:ext cx="3190875" cy="1249398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F85D0E74-1CA4-7ACB-D077-62CC3F9878B9}"/>
              </a:ext>
            </a:extLst>
          </p:cNvPr>
          <p:cNvCxnSpPr>
            <a:cxnSpLocks/>
          </p:cNvCxnSpPr>
          <p:nvPr/>
        </p:nvCxnSpPr>
        <p:spPr>
          <a:xfrm flipH="1" flipV="1">
            <a:off x="3431334" y="3510571"/>
            <a:ext cx="1004394" cy="679759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ADFE32AC-6B44-8570-1FB8-8D4A1C352ACD}"/>
              </a:ext>
            </a:extLst>
          </p:cNvPr>
          <p:cNvCxnSpPr>
            <a:cxnSpLocks/>
          </p:cNvCxnSpPr>
          <p:nvPr/>
        </p:nvCxnSpPr>
        <p:spPr>
          <a:xfrm flipH="1" flipV="1">
            <a:off x="682052" y="3510571"/>
            <a:ext cx="3753676" cy="679759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Ekran Gösterisi (16:9)</PresentationFormat>
  <Paragraphs>49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Toleranslar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2025-03-20T17:47:33Z</dcterms:modified>
</cp:coreProperties>
</file>